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2277CD-0194-4C7A-A97E-9EF671CBA9E9}" type="datetimeFigureOut">
              <a:rPr lang="en-US" smtClean="0"/>
              <a:t>3/13/2014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20E0B9-0F03-4F01-AC4C-E30A9769C73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277CD-0194-4C7A-A97E-9EF671CBA9E9}"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0E0B9-0F03-4F01-AC4C-E30A9769C73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620E0B9-0F03-4F01-AC4C-E30A9769C73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2277CD-0194-4C7A-A97E-9EF671CBA9E9}"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2277CD-0194-4C7A-A97E-9EF671CBA9E9}"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620E0B9-0F03-4F01-AC4C-E30A9769C73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C2277CD-0194-4C7A-A97E-9EF671CBA9E9}" type="datetimeFigureOut">
              <a:rPr lang="en-US" smtClean="0"/>
              <a:t>3/13/2014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620E0B9-0F03-4F01-AC4C-E30A9769C73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C2277CD-0194-4C7A-A97E-9EF671CBA9E9}"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0E0B9-0F03-4F01-AC4C-E30A9769C73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2277CD-0194-4C7A-A97E-9EF671CBA9E9}" type="datetimeFigureOut">
              <a:rPr lang="en-US" smtClean="0"/>
              <a:t>3/13/2014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620E0B9-0F03-4F01-AC4C-E30A9769C73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2277CD-0194-4C7A-A97E-9EF671CBA9E9}"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620E0B9-0F03-4F01-AC4C-E30A9769C7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C2277CD-0194-4C7A-A97E-9EF671CBA9E9}"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620E0B9-0F03-4F01-AC4C-E30A9769C7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620E0B9-0F03-4F01-AC4C-E30A9769C73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C2277CD-0194-4C7A-A97E-9EF671CBA9E9}" type="datetimeFigureOut">
              <a:rPr lang="en-US" smtClean="0"/>
              <a:t>3/13/2014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620E0B9-0F03-4F01-AC4C-E30A9769C73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C2277CD-0194-4C7A-A97E-9EF671CBA9E9}" type="datetimeFigureOut">
              <a:rPr lang="en-US" smtClean="0"/>
              <a:t>3/13/2014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C2277CD-0194-4C7A-A97E-9EF671CBA9E9}" type="datetimeFigureOut">
              <a:rPr lang="en-US" smtClean="0"/>
              <a:t>3/13/2014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620E0B9-0F03-4F01-AC4C-E30A9769C73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oney.cnn.com/2012/09/10/technology/jpmorgan-iphone-gd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86200"/>
            <a:ext cx="6400800" cy="1752600"/>
          </a:xfrm>
        </p:spPr>
        <p:txBody>
          <a:bodyPr>
            <a:normAutofit/>
          </a:bodyPr>
          <a:lstStyle/>
          <a:p>
            <a:r>
              <a:rPr lang="en-US" sz="1800" dirty="0" smtClean="0">
                <a:solidFill>
                  <a:schemeClr val="accent5">
                    <a:lumMod val="75000"/>
                  </a:schemeClr>
                </a:solidFill>
              </a:rPr>
              <a:t>By: Yingying Cao, </a:t>
            </a:r>
          </a:p>
          <a:p>
            <a:r>
              <a:rPr lang="en-US" sz="1800" dirty="0" smtClean="0">
                <a:solidFill>
                  <a:schemeClr val="accent5">
                    <a:lumMod val="75000"/>
                  </a:schemeClr>
                </a:solidFill>
              </a:rPr>
              <a:t>Xue</a:t>
            </a:r>
            <a:r>
              <a:rPr lang="en-US" sz="1800" dirty="0" smtClean="0">
                <a:solidFill>
                  <a:schemeClr val="accent5">
                    <a:lumMod val="75000"/>
                  </a:schemeClr>
                </a:solidFill>
              </a:rPr>
              <a:t>song Chen,</a:t>
            </a:r>
          </a:p>
          <a:p>
            <a:r>
              <a:rPr lang="en-US" sz="1800" dirty="0" smtClean="0">
                <a:solidFill>
                  <a:schemeClr val="accent5">
                    <a:lumMod val="75000"/>
                  </a:schemeClr>
                </a:solidFill>
              </a:rPr>
              <a:t> Bladimair Ramirez </a:t>
            </a:r>
          </a:p>
          <a:p>
            <a:r>
              <a:rPr lang="en-US" sz="1800" dirty="0" smtClean="0">
                <a:solidFill>
                  <a:schemeClr val="accent5">
                    <a:lumMod val="75000"/>
                  </a:schemeClr>
                </a:solidFill>
              </a:rPr>
              <a:t>and Susan Chu </a:t>
            </a:r>
            <a:endParaRPr lang="en-US" sz="1800" dirty="0">
              <a:solidFill>
                <a:schemeClr val="accent5">
                  <a:lumMod val="75000"/>
                </a:schemeClr>
              </a:solidFill>
            </a:endParaRPr>
          </a:p>
        </p:txBody>
      </p:sp>
      <p:sp>
        <p:nvSpPr>
          <p:cNvPr id="2" name="Title 1"/>
          <p:cNvSpPr>
            <a:spLocks noGrp="1"/>
          </p:cNvSpPr>
          <p:nvPr>
            <p:ph type="ctrTitle"/>
          </p:nvPr>
        </p:nvSpPr>
        <p:spPr>
          <a:xfrm>
            <a:off x="762000" y="1524000"/>
            <a:ext cx="7772400" cy="1470025"/>
          </a:xfrm>
        </p:spPr>
        <p:txBody>
          <a:bodyPr>
            <a:normAutofit/>
          </a:bodyPr>
          <a:lstStyle/>
          <a:p>
            <a:r>
              <a:rPr lang="en-US" dirty="0" smtClean="0"/>
              <a:t/>
            </a:r>
            <a:br>
              <a:rPr lang="en-US" dirty="0" smtClean="0"/>
            </a:br>
            <a:r>
              <a:rPr lang="en-US" dirty="0" smtClean="0">
                <a:solidFill>
                  <a:schemeClr val="accent5">
                    <a:lumMod val="50000"/>
                  </a:schemeClr>
                </a:solidFill>
              </a:rPr>
              <a:t>GDP</a:t>
            </a:r>
            <a:endParaRPr lang="en-US" dirty="0">
              <a:solidFill>
                <a:schemeClr val="accent5">
                  <a:lumMod val="50000"/>
                </a:schemeClr>
              </a:solidFill>
            </a:endParaRPr>
          </a:p>
        </p:txBody>
      </p:sp>
    </p:spTree>
    <p:extLst>
      <p:ext uri="{BB962C8B-B14F-4D97-AF65-F5344CB8AC3E}">
        <p14:creationId xmlns:p14="http://schemas.microsoft.com/office/powerpoint/2010/main" val="1316698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1143000"/>
          </a:xfrm>
        </p:spPr>
        <p:txBody>
          <a:bodyPr>
            <a:normAutofit/>
          </a:bodyPr>
          <a:lstStyle/>
          <a:p>
            <a:r>
              <a:rPr lang="en-US" sz="3200" dirty="0" smtClean="0">
                <a:solidFill>
                  <a:schemeClr val="accent5">
                    <a:lumMod val="50000"/>
                  </a:schemeClr>
                </a:solidFill>
              </a:rPr>
              <a:t>What is GDP?</a:t>
            </a:r>
            <a:r>
              <a:rPr lang="en-US" dirty="0" smtClean="0">
                <a:solidFill>
                  <a:schemeClr val="accent5">
                    <a:lumMod val="50000"/>
                  </a:schemeClr>
                </a:solidFill>
              </a:rPr>
              <a:t/>
            </a:r>
            <a:br>
              <a:rPr lang="en-US" dirty="0" smtClean="0">
                <a:solidFill>
                  <a:schemeClr val="accent5">
                    <a:lumMod val="50000"/>
                  </a:schemeClr>
                </a:solidFill>
              </a:rPr>
            </a:br>
            <a:r>
              <a:rPr lang="en-US" sz="1800" dirty="0" smtClean="0">
                <a:solidFill>
                  <a:schemeClr val="accent5">
                    <a:lumMod val="50000"/>
                  </a:schemeClr>
                </a:solidFill>
              </a:rPr>
              <a:t>(Gross Domestic Product)</a:t>
            </a:r>
            <a:endParaRPr lang="en-US" dirty="0">
              <a:solidFill>
                <a:schemeClr val="accent5">
                  <a:lumMod val="50000"/>
                </a:schemeClr>
              </a:solidFill>
            </a:endParaRPr>
          </a:p>
        </p:txBody>
      </p:sp>
      <p:sp>
        <p:nvSpPr>
          <p:cNvPr id="5" name="Content Placeholder 4"/>
          <p:cNvSpPr>
            <a:spLocks noGrp="1"/>
          </p:cNvSpPr>
          <p:nvPr>
            <p:ph sz="quarter" idx="1"/>
          </p:nvPr>
        </p:nvSpPr>
        <p:spPr>
          <a:xfrm>
            <a:off x="381000" y="1066800"/>
            <a:ext cx="8229600" cy="4525963"/>
          </a:xfrm>
        </p:spPr>
        <p:txBody>
          <a:bodyPr>
            <a:normAutofit fontScale="40000" lnSpcReduction="20000"/>
          </a:bodyPr>
          <a:lstStyle/>
          <a:p>
            <a:r>
              <a:rPr lang="en-US" sz="5900" dirty="0" smtClean="0">
                <a:solidFill>
                  <a:schemeClr val="accent5">
                    <a:lumMod val="75000"/>
                  </a:schemeClr>
                </a:solidFill>
              </a:rPr>
              <a:t>Definition: </a:t>
            </a:r>
            <a:r>
              <a:rPr lang="en-US" sz="5900" dirty="0">
                <a:solidFill>
                  <a:schemeClr val="accent5">
                    <a:lumMod val="75000"/>
                  </a:schemeClr>
                </a:solidFill>
              </a:rPr>
              <a:t>The </a:t>
            </a:r>
            <a:r>
              <a:rPr lang="en-US" sz="5900" dirty="0" smtClean="0">
                <a:solidFill>
                  <a:schemeClr val="accent5">
                    <a:lumMod val="75000"/>
                  </a:schemeClr>
                </a:solidFill>
              </a:rPr>
              <a:t>total market value of all final goods and</a:t>
            </a:r>
            <a:r>
              <a:rPr lang="en-US" sz="5900" dirty="0">
                <a:solidFill>
                  <a:schemeClr val="accent5">
                    <a:lumMod val="75000"/>
                  </a:schemeClr>
                </a:solidFill>
              </a:rPr>
              <a:t> </a:t>
            </a:r>
            <a:r>
              <a:rPr lang="en-US" sz="5900" dirty="0" smtClean="0">
                <a:solidFill>
                  <a:schemeClr val="accent5">
                    <a:lumMod val="75000"/>
                  </a:schemeClr>
                </a:solidFill>
              </a:rPr>
              <a:t>services</a:t>
            </a:r>
            <a:r>
              <a:rPr lang="en-US" sz="5900" dirty="0">
                <a:solidFill>
                  <a:schemeClr val="accent5">
                    <a:lumMod val="75000"/>
                  </a:schemeClr>
                </a:solidFill>
              </a:rPr>
              <a:t> produced in a country in a given year, equal to total </a:t>
            </a:r>
            <a:r>
              <a:rPr lang="en-US" sz="5900" dirty="0" smtClean="0">
                <a:solidFill>
                  <a:schemeClr val="accent5">
                    <a:lumMod val="75000"/>
                  </a:schemeClr>
                </a:solidFill>
              </a:rPr>
              <a:t>consumer,</a:t>
            </a:r>
            <a:r>
              <a:rPr lang="en-US" sz="5900" dirty="0">
                <a:solidFill>
                  <a:schemeClr val="accent5">
                    <a:lumMod val="75000"/>
                  </a:schemeClr>
                </a:solidFill>
              </a:rPr>
              <a:t> </a:t>
            </a:r>
            <a:r>
              <a:rPr lang="en-US" sz="5900" dirty="0" smtClean="0">
                <a:solidFill>
                  <a:schemeClr val="accent5">
                    <a:lumMod val="75000"/>
                  </a:schemeClr>
                </a:solidFill>
              </a:rPr>
              <a:t>investment</a:t>
            </a:r>
            <a:r>
              <a:rPr lang="en-US" sz="5900" dirty="0">
                <a:solidFill>
                  <a:schemeClr val="accent5">
                    <a:lumMod val="75000"/>
                  </a:schemeClr>
                </a:solidFill>
              </a:rPr>
              <a:t> and </a:t>
            </a:r>
            <a:r>
              <a:rPr lang="en-US" sz="5900" dirty="0" smtClean="0">
                <a:solidFill>
                  <a:schemeClr val="accent5">
                    <a:lumMod val="75000"/>
                  </a:schemeClr>
                </a:solidFill>
              </a:rPr>
              <a:t>government</a:t>
            </a:r>
            <a:r>
              <a:rPr lang="en-US" sz="5900" dirty="0">
                <a:solidFill>
                  <a:schemeClr val="accent5">
                    <a:lumMod val="75000"/>
                  </a:schemeClr>
                </a:solidFill>
              </a:rPr>
              <a:t> spending, plus the </a:t>
            </a:r>
            <a:r>
              <a:rPr lang="en-US" sz="5900" dirty="0" smtClean="0">
                <a:solidFill>
                  <a:schemeClr val="accent5">
                    <a:lumMod val="75000"/>
                  </a:schemeClr>
                </a:solidFill>
              </a:rPr>
              <a:t>value of</a:t>
            </a:r>
            <a:r>
              <a:rPr lang="en-US" sz="5900" dirty="0">
                <a:solidFill>
                  <a:schemeClr val="accent5">
                    <a:lumMod val="75000"/>
                  </a:schemeClr>
                </a:solidFill>
              </a:rPr>
              <a:t> </a:t>
            </a:r>
            <a:r>
              <a:rPr lang="en-US" sz="5900" dirty="0" smtClean="0">
                <a:solidFill>
                  <a:schemeClr val="accent5">
                    <a:lumMod val="75000"/>
                  </a:schemeClr>
                </a:solidFill>
              </a:rPr>
              <a:t>exports, </a:t>
            </a:r>
            <a:r>
              <a:rPr lang="en-US" sz="5900" dirty="0">
                <a:solidFill>
                  <a:schemeClr val="accent5">
                    <a:lumMod val="75000"/>
                  </a:schemeClr>
                </a:solidFill>
              </a:rPr>
              <a:t>minus the value of </a:t>
            </a:r>
            <a:r>
              <a:rPr lang="en-US" sz="5900" dirty="0" smtClean="0">
                <a:solidFill>
                  <a:schemeClr val="accent5">
                    <a:lumMod val="75000"/>
                  </a:schemeClr>
                </a:solidFill>
              </a:rPr>
              <a:t>imports.</a:t>
            </a:r>
            <a:r>
              <a:rPr lang="en-US" sz="5900" dirty="0">
                <a:solidFill>
                  <a:schemeClr val="accent5">
                    <a:lumMod val="75000"/>
                  </a:schemeClr>
                </a:solidFill>
              </a:rPr>
              <a:t> </a:t>
            </a:r>
            <a:r>
              <a:rPr lang="en-US" sz="3600" dirty="0"/>
              <a:t/>
            </a:r>
            <a:br>
              <a:rPr lang="en-US" sz="3600" dirty="0"/>
            </a:br>
            <a:endParaRPr lang="en-US" sz="3600" dirty="0" smtClean="0"/>
          </a:p>
          <a:p>
            <a:pPr marL="0" indent="0">
              <a:buNone/>
            </a:pPr>
            <a:r>
              <a:rPr lang="en-US" sz="3600" dirty="0"/>
              <a:t/>
            </a:r>
            <a:br>
              <a:rPr lang="en-US" sz="3600" dirty="0"/>
            </a:br>
            <a:r>
              <a:rPr lang="en-US" sz="3600" dirty="0" smtClean="0">
                <a:solidFill>
                  <a:schemeClr val="accent5">
                    <a:lumMod val="75000"/>
                  </a:schemeClr>
                </a:solidFill>
              </a:rPr>
              <a:t> Formula: Y </a:t>
            </a:r>
            <a:r>
              <a:rPr lang="en-US" sz="3600" dirty="0">
                <a:solidFill>
                  <a:schemeClr val="accent5">
                    <a:lumMod val="75000"/>
                  </a:schemeClr>
                </a:solidFill>
              </a:rPr>
              <a:t>= C + I + E + G </a:t>
            </a:r>
            <a:endParaRPr lang="en-US" sz="3600" dirty="0" smtClean="0">
              <a:solidFill>
                <a:schemeClr val="accent5">
                  <a:lumMod val="75000"/>
                </a:schemeClr>
              </a:solidFill>
            </a:endParaRPr>
          </a:p>
          <a:p>
            <a:pPr marL="0" indent="0">
              <a:buNone/>
            </a:pPr>
            <a:endParaRPr lang="en-US" sz="3600" dirty="0">
              <a:solidFill>
                <a:schemeClr val="accent5">
                  <a:lumMod val="75000"/>
                </a:schemeClr>
              </a:solidFill>
            </a:endParaRPr>
          </a:p>
          <a:p>
            <a:pPr marL="0" indent="0">
              <a:buNone/>
            </a:pPr>
            <a:r>
              <a:rPr lang="en-US" sz="3600" dirty="0" smtClean="0">
                <a:solidFill>
                  <a:schemeClr val="accent5">
                    <a:lumMod val="75000"/>
                  </a:schemeClr>
                </a:solidFill>
              </a:rPr>
              <a:t>where </a:t>
            </a:r>
            <a:r>
              <a:rPr lang="en-US" sz="3600" dirty="0">
                <a:solidFill>
                  <a:schemeClr val="accent5">
                    <a:lumMod val="75000"/>
                  </a:schemeClr>
                </a:solidFill>
              </a:rPr>
              <a:t>Y = GDP </a:t>
            </a:r>
            <a:endParaRPr lang="en-US" sz="3600" dirty="0" smtClean="0">
              <a:solidFill>
                <a:schemeClr val="accent5">
                  <a:lumMod val="75000"/>
                </a:schemeClr>
              </a:solidFill>
            </a:endParaRPr>
          </a:p>
          <a:p>
            <a:pPr marL="0" indent="0">
              <a:buNone/>
            </a:pPr>
            <a:r>
              <a:rPr lang="en-US" sz="3600" dirty="0" smtClean="0">
                <a:solidFill>
                  <a:schemeClr val="accent5">
                    <a:lumMod val="75000"/>
                  </a:schemeClr>
                </a:solidFill>
              </a:rPr>
              <a:t>C </a:t>
            </a:r>
            <a:r>
              <a:rPr lang="en-US" sz="3600" dirty="0">
                <a:solidFill>
                  <a:schemeClr val="accent5">
                    <a:lumMod val="75000"/>
                  </a:schemeClr>
                </a:solidFill>
              </a:rPr>
              <a:t>= Consumer </a:t>
            </a:r>
            <a:r>
              <a:rPr lang="en-US" sz="3600" dirty="0" smtClean="0">
                <a:solidFill>
                  <a:schemeClr val="accent5">
                    <a:lumMod val="75000"/>
                  </a:schemeClr>
                </a:solidFill>
              </a:rPr>
              <a:t>Spending</a:t>
            </a:r>
          </a:p>
          <a:p>
            <a:pPr marL="0" indent="0">
              <a:buNone/>
            </a:pPr>
            <a:r>
              <a:rPr lang="en-US" sz="3600" dirty="0" smtClean="0">
                <a:solidFill>
                  <a:schemeClr val="accent5">
                    <a:lumMod val="75000"/>
                  </a:schemeClr>
                </a:solidFill>
              </a:rPr>
              <a:t> </a:t>
            </a:r>
            <a:r>
              <a:rPr lang="en-US" sz="3600" dirty="0">
                <a:solidFill>
                  <a:schemeClr val="accent5">
                    <a:lumMod val="75000"/>
                  </a:schemeClr>
                </a:solidFill>
              </a:rPr>
              <a:t>I = Investment made by industry </a:t>
            </a:r>
            <a:endParaRPr lang="en-US" sz="3600" dirty="0" smtClean="0">
              <a:solidFill>
                <a:schemeClr val="accent5">
                  <a:lumMod val="75000"/>
                </a:schemeClr>
              </a:solidFill>
            </a:endParaRPr>
          </a:p>
          <a:p>
            <a:pPr marL="0" indent="0">
              <a:buNone/>
            </a:pPr>
            <a:r>
              <a:rPr lang="en-US" sz="3600" dirty="0" smtClean="0">
                <a:solidFill>
                  <a:schemeClr val="accent5">
                    <a:lumMod val="75000"/>
                  </a:schemeClr>
                </a:solidFill>
              </a:rPr>
              <a:t>E </a:t>
            </a:r>
            <a:r>
              <a:rPr lang="en-US" sz="3600" dirty="0">
                <a:solidFill>
                  <a:schemeClr val="accent5">
                    <a:lumMod val="75000"/>
                  </a:schemeClr>
                </a:solidFill>
              </a:rPr>
              <a:t>= Excess of Exports over </a:t>
            </a:r>
            <a:r>
              <a:rPr lang="en-US" sz="3600" dirty="0" smtClean="0">
                <a:solidFill>
                  <a:schemeClr val="accent5">
                    <a:lumMod val="75000"/>
                  </a:schemeClr>
                </a:solidFill>
              </a:rPr>
              <a:t>Imports</a:t>
            </a:r>
          </a:p>
          <a:p>
            <a:pPr marL="0" indent="0">
              <a:buNone/>
            </a:pPr>
            <a:r>
              <a:rPr lang="en-US" sz="3600" dirty="0" smtClean="0">
                <a:solidFill>
                  <a:schemeClr val="accent5">
                    <a:lumMod val="75000"/>
                  </a:schemeClr>
                </a:solidFill>
              </a:rPr>
              <a:t> </a:t>
            </a:r>
            <a:r>
              <a:rPr lang="en-US" sz="3600" dirty="0">
                <a:solidFill>
                  <a:schemeClr val="accent5">
                    <a:lumMod val="75000"/>
                  </a:schemeClr>
                </a:solidFill>
              </a:rPr>
              <a:t>G = Government Spending</a:t>
            </a:r>
          </a:p>
          <a:p>
            <a:endParaRPr lang="en-US" sz="2400" dirty="0" smtClean="0"/>
          </a:p>
          <a:p>
            <a:endParaRPr lang="en-US" sz="2400" dirty="0"/>
          </a:p>
          <a:p>
            <a:endParaRPr lang="en-US" sz="2400" dirty="0" smtClean="0"/>
          </a:p>
          <a:p>
            <a:endParaRPr lang="en-US" sz="2400" dirty="0"/>
          </a:p>
          <a:p>
            <a:endParaRPr lang="en-US" sz="2400" dirty="0" smtClean="0"/>
          </a:p>
          <a:p>
            <a:pPr marL="0" indent="0">
              <a:buNone/>
            </a:pPr>
            <a:r>
              <a:rPr lang="en-US" sz="2400" dirty="0">
                <a:solidFill>
                  <a:schemeClr val="accent5">
                    <a:lumMod val="75000"/>
                  </a:schemeClr>
                </a:solidFill>
              </a:rPr>
              <a:t/>
            </a:r>
            <a:br>
              <a:rPr lang="en-US" sz="2400" dirty="0">
                <a:solidFill>
                  <a:schemeClr val="accent5">
                    <a:lumMod val="75000"/>
                  </a:schemeClr>
                </a:solidFill>
              </a:rPr>
            </a:br>
            <a:r>
              <a:rPr lang="en-US" sz="2400" dirty="0">
                <a:solidFill>
                  <a:schemeClr val="accent5">
                    <a:lumMod val="75000"/>
                  </a:schemeClr>
                </a:solidFill>
              </a:rPr>
              <a:t/>
            </a:r>
            <a:br>
              <a:rPr lang="en-US" sz="2400" dirty="0">
                <a:solidFill>
                  <a:schemeClr val="accent5">
                    <a:lumMod val="75000"/>
                  </a:schemeClr>
                </a:solidFill>
              </a:rPr>
            </a:br>
            <a:r>
              <a:rPr lang="en-US" sz="2400" dirty="0">
                <a:solidFill>
                  <a:schemeClr val="accent5">
                    <a:lumMod val="75000"/>
                  </a:schemeClr>
                </a:solidFill>
              </a:rPr>
              <a:t>http://www.investorwords.com/2153/GDP.html</a:t>
            </a:r>
            <a:endParaRPr lang="en-US" sz="1600" dirty="0">
              <a:solidFill>
                <a:schemeClr val="accent5">
                  <a:lumMod val="75000"/>
                </a:schemeClr>
              </a:solidFill>
            </a:endParaRPr>
          </a:p>
        </p:txBody>
      </p:sp>
    </p:spTree>
    <p:extLst>
      <p:ext uri="{BB962C8B-B14F-4D97-AF65-F5344CB8AC3E}">
        <p14:creationId xmlns:p14="http://schemas.microsoft.com/office/powerpoint/2010/main" val="1425843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800" dirty="0" smtClean="0">
                <a:solidFill>
                  <a:schemeClr val="accent5">
                    <a:lumMod val="50000"/>
                  </a:schemeClr>
                </a:solidFill>
              </a:rPr>
              <a:t>Included in GDP</a:t>
            </a:r>
            <a:endParaRPr lang="en-US" sz="2800" dirty="0">
              <a:solidFill>
                <a:schemeClr val="accent5">
                  <a:lumMod val="50000"/>
                </a:schemeClr>
              </a:solidFill>
            </a:endParaRPr>
          </a:p>
        </p:txBody>
      </p:sp>
      <p:sp>
        <p:nvSpPr>
          <p:cNvPr id="3" name="Content Placeholder 2"/>
          <p:cNvSpPr>
            <a:spLocks noGrp="1"/>
          </p:cNvSpPr>
          <p:nvPr>
            <p:ph sz="quarter" idx="1"/>
          </p:nvPr>
        </p:nvSpPr>
        <p:spPr>
          <a:xfrm>
            <a:off x="381000" y="1143000"/>
            <a:ext cx="8229600" cy="4525963"/>
          </a:xfrm>
        </p:spPr>
        <p:txBody>
          <a:bodyPr>
            <a:noAutofit/>
          </a:bodyPr>
          <a:lstStyle/>
          <a:p>
            <a:r>
              <a:rPr lang="en-US" sz="1600" dirty="0" smtClean="0">
                <a:solidFill>
                  <a:schemeClr val="accent5">
                    <a:lumMod val="75000"/>
                  </a:schemeClr>
                </a:solidFill>
              </a:rPr>
              <a:t>Example 1: IPhones belong to the American Apple company and they are included in the United States GDP. For instance, a newly house will include in United States GDP, because it is produced in America. However, the lumbers, nails, shingles, windows and other items used to produce this house will not be included in GDP.  These are called intermediate goods, and their value could include in the price of the complete house. Therefore, only the price of this newly completed house would be added to United States GDP.</a:t>
            </a:r>
          </a:p>
          <a:p>
            <a:endParaRPr lang="en-US" sz="1600" dirty="0" smtClean="0">
              <a:solidFill>
                <a:schemeClr val="accent5">
                  <a:lumMod val="75000"/>
                </a:schemeClr>
              </a:solidFill>
            </a:endParaRPr>
          </a:p>
          <a:p>
            <a:pPr marL="0" indent="0">
              <a:buNone/>
            </a:pPr>
            <a:endParaRPr lang="en-US" sz="1600" dirty="0">
              <a:solidFill>
                <a:schemeClr val="accent5">
                  <a:lumMod val="75000"/>
                </a:schemeClr>
              </a:solidFill>
            </a:endParaRPr>
          </a:p>
          <a:p>
            <a:r>
              <a:rPr lang="en-US" sz="1600" dirty="0" smtClean="0">
                <a:solidFill>
                  <a:schemeClr val="accent5">
                    <a:lumMod val="75000"/>
                  </a:schemeClr>
                </a:solidFill>
              </a:rPr>
              <a:t>Example 2: IPhones </a:t>
            </a:r>
            <a:r>
              <a:rPr lang="en-US" sz="1600" dirty="0">
                <a:solidFill>
                  <a:schemeClr val="accent5">
                    <a:lumMod val="75000"/>
                  </a:schemeClr>
                </a:solidFill>
              </a:rPr>
              <a:t>belong to the American Apple company and they are included in </a:t>
            </a:r>
            <a:r>
              <a:rPr lang="en-US" sz="1600" dirty="0" smtClean="0">
                <a:solidFill>
                  <a:schemeClr val="accent5">
                    <a:lumMod val="75000"/>
                  </a:schemeClr>
                </a:solidFill>
              </a:rPr>
              <a:t>United </a:t>
            </a:r>
            <a:r>
              <a:rPr lang="en-US" sz="1600" dirty="0">
                <a:solidFill>
                  <a:schemeClr val="accent5">
                    <a:lumMod val="75000"/>
                  </a:schemeClr>
                </a:solidFill>
              </a:rPr>
              <a:t>States GDP when they are produced in the United States. However, most of the </a:t>
            </a:r>
            <a:r>
              <a:rPr lang="en-US" sz="1600" dirty="0" smtClean="0">
                <a:solidFill>
                  <a:schemeClr val="accent5">
                    <a:lumMod val="75000"/>
                  </a:schemeClr>
                </a:solidFill>
              </a:rPr>
              <a:t>iPhones </a:t>
            </a:r>
            <a:r>
              <a:rPr lang="en-US" sz="1600" dirty="0">
                <a:solidFill>
                  <a:schemeClr val="accent5">
                    <a:lumMod val="75000"/>
                  </a:schemeClr>
                </a:solidFill>
              </a:rPr>
              <a:t>are made in China. Those </a:t>
            </a:r>
            <a:r>
              <a:rPr lang="en-US" sz="1600" dirty="0" smtClean="0">
                <a:solidFill>
                  <a:schemeClr val="accent5">
                    <a:lumMod val="75000"/>
                  </a:schemeClr>
                </a:solidFill>
              </a:rPr>
              <a:t>iPhones </a:t>
            </a:r>
            <a:r>
              <a:rPr lang="en-US" sz="1600" dirty="0">
                <a:solidFill>
                  <a:schemeClr val="accent5">
                    <a:lumMod val="75000"/>
                  </a:schemeClr>
                </a:solidFill>
              </a:rPr>
              <a:t>are included in China GDP instead of United States GDP even though they are still belong the </a:t>
            </a:r>
            <a:r>
              <a:rPr lang="en-US" sz="1600" dirty="0" smtClean="0">
                <a:solidFill>
                  <a:schemeClr val="accent5">
                    <a:lumMod val="75000"/>
                  </a:schemeClr>
                </a:solidFill>
              </a:rPr>
              <a:t>American </a:t>
            </a:r>
            <a:r>
              <a:rPr lang="en-US" sz="1600" dirty="0">
                <a:solidFill>
                  <a:schemeClr val="accent5">
                    <a:lumMod val="75000"/>
                  </a:schemeClr>
                </a:solidFill>
              </a:rPr>
              <a:t>Apple </a:t>
            </a:r>
            <a:r>
              <a:rPr lang="en-US" sz="1600" dirty="0" smtClean="0">
                <a:solidFill>
                  <a:schemeClr val="accent5">
                    <a:lumMod val="75000"/>
                  </a:schemeClr>
                </a:solidFill>
              </a:rPr>
              <a:t>company</a:t>
            </a:r>
            <a:r>
              <a:rPr lang="en-US" sz="1600" dirty="0">
                <a:solidFill>
                  <a:schemeClr val="accent5">
                    <a:lumMod val="75000"/>
                  </a:schemeClr>
                </a:solidFill>
              </a:rPr>
              <a:t>.</a:t>
            </a:r>
            <a:endParaRPr lang="en-US" sz="1600" dirty="0" smtClean="0">
              <a:solidFill>
                <a:schemeClr val="accent5">
                  <a:lumMod val="75000"/>
                </a:schemeClr>
              </a:solidFill>
            </a:endParaRPr>
          </a:p>
          <a:p>
            <a:pPr marL="0" indent="0">
              <a:buNone/>
            </a:pPr>
            <a:endParaRPr lang="en-US" sz="1600" dirty="0">
              <a:solidFill>
                <a:schemeClr val="accent5">
                  <a:lumMod val="75000"/>
                </a:schemeClr>
              </a:solidFill>
            </a:endParaRPr>
          </a:p>
          <a:p>
            <a:pPr marL="0" indent="0">
              <a:buNone/>
            </a:pPr>
            <a:endParaRPr lang="en-US" sz="1600" dirty="0" smtClean="0">
              <a:solidFill>
                <a:schemeClr val="accent5">
                  <a:lumMod val="75000"/>
                </a:schemeClr>
              </a:solidFill>
            </a:endParaRPr>
          </a:p>
          <a:p>
            <a:pPr marL="0" indent="0">
              <a:buNone/>
            </a:pPr>
            <a:endParaRPr lang="en-US" sz="1600" dirty="0">
              <a:solidFill>
                <a:schemeClr val="accent5">
                  <a:lumMod val="75000"/>
                </a:schemeClr>
              </a:solidFill>
            </a:endParaRPr>
          </a:p>
          <a:p>
            <a:pPr marL="0" indent="0">
              <a:buNone/>
            </a:pPr>
            <a:endParaRPr lang="en-US" sz="1600" dirty="0" smtClean="0">
              <a:solidFill>
                <a:schemeClr val="accent5">
                  <a:lumMod val="75000"/>
                </a:schemeClr>
              </a:solidFill>
            </a:endParaRPr>
          </a:p>
          <a:p>
            <a:pPr marL="0" indent="0">
              <a:buNone/>
            </a:pPr>
            <a:r>
              <a:rPr lang="en-US" sz="1600" dirty="0">
                <a:solidFill>
                  <a:schemeClr val="accent5">
                    <a:lumMod val="75000"/>
                  </a:schemeClr>
                </a:solidFill>
                <a:hlinkClick r:id="rId2"/>
              </a:rPr>
              <a:t>http://money.cnn.com/2012/09/10/technology/jpmorgan-iphone-gdp/</a:t>
            </a:r>
            <a:endParaRPr lang="en-US" sz="1600" dirty="0" smtClean="0">
              <a:solidFill>
                <a:schemeClr val="accent5">
                  <a:lumMod val="75000"/>
                </a:schemeClr>
              </a:solidFill>
            </a:endParaRPr>
          </a:p>
        </p:txBody>
      </p:sp>
    </p:spTree>
    <p:extLst>
      <p:ext uri="{BB962C8B-B14F-4D97-AF65-F5344CB8AC3E}">
        <p14:creationId xmlns:p14="http://schemas.microsoft.com/office/powerpoint/2010/main" val="27569073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rPr>
              <a:t>Not included in GDP</a:t>
            </a:r>
            <a:endParaRPr lang="en-US" dirty="0">
              <a:solidFill>
                <a:schemeClr val="accent5">
                  <a:lumMod val="50000"/>
                </a:schemeClr>
              </a:solidFill>
            </a:endParaRPr>
          </a:p>
        </p:txBody>
      </p:sp>
      <p:sp>
        <p:nvSpPr>
          <p:cNvPr id="3" name="Content Placeholder 2"/>
          <p:cNvSpPr>
            <a:spLocks noGrp="1"/>
          </p:cNvSpPr>
          <p:nvPr>
            <p:ph sz="quarter" idx="1"/>
          </p:nvPr>
        </p:nvSpPr>
        <p:spPr/>
        <p:txBody>
          <a:bodyPr>
            <a:normAutofit/>
          </a:bodyPr>
          <a:lstStyle/>
          <a:p>
            <a:r>
              <a:rPr lang="en-US" dirty="0"/>
              <a:t> </a:t>
            </a:r>
            <a:r>
              <a:rPr lang="en-US" sz="2100" b="1" dirty="0">
                <a:solidFill>
                  <a:schemeClr val="accent5">
                    <a:lumMod val="75000"/>
                  </a:schemeClr>
                </a:solidFill>
              </a:rPr>
              <a:t>N</a:t>
            </a:r>
            <a:r>
              <a:rPr lang="en-US" sz="2100" b="1" dirty="0" smtClean="0">
                <a:solidFill>
                  <a:schemeClr val="accent5">
                    <a:lumMod val="75000"/>
                  </a:schemeClr>
                </a:solidFill>
              </a:rPr>
              <a:t>ot</a:t>
            </a:r>
            <a:r>
              <a:rPr lang="en-US" sz="2100" b="1" dirty="0">
                <a:solidFill>
                  <a:schemeClr val="accent5">
                    <a:lumMod val="75000"/>
                  </a:schemeClr>
                </a:solidFill>
              </a:rPr>
              <a:t> </a:t>
            </a:r>
            <a:r>
              <a:rPr lang="en-US" sz="2100" dirty="0">
                <a:solidFill>
                  <a:schemeClr val="accent5">
                    <a:lumMod val="75000"/>
                  </a:schemeClr>
                </a:solidFill>
              </a:rPr>
              <a:t>included in the GDP are government social security and welfare payments, current exchanges in stock and bonds, and changes in the values of financial assets. Since GDP measures the market values of goods and services, economic activities that do not pass through the regular market channels are excluded in the computation of GDP. GDP doesn't include activities that go on in </a:t>
            </a:r>
            <a:r>
              <a:rPr lang="en-US" sz="2100" dirty="0" smtClean="0">
                <a:solidFill>
                  <a:schemeClr val="accent5">
                    <a:lumMod val="75000"/>
                  </a:schemeClr>
                </a:solidFill>
              </a:rPr>
              <a:t>black market</a:t>
            </a:r>
            <a:r>
              <a:rPr lang="en-US" sz="2100" dirty="0">
                <a:solidFill>
                  <a:schemeClr val="accent5">
                    <a:lumMod val="75000"/>
                  </a:schemeClr>
                </a:solidFill>
              </a:rPr>
              <a:t> channels. This is particularly important to note when looking at third world countries that may have a significant part of their economy involved in the sale of black market goods, in which case their level of productivity would not be accurately reflected by looking at GDP. </a:t>
            </a:r>
            <a:endParaRPr lang="en-US" sz="2100" dirty="0">
              <a:solidFill>
                <a:schemeClr val="accent5">
                  <a:lumMod val="75000"/>
                </a:schemeClr>
              </a:solidFill>
            </a:endParaRPr>
          </a:p>
        </p:txBody>
      </p:sp>
    </p:spTree>
    <p:extLst>
      <p:ext uri="{BB962C8B-B14F-4D97-AF65-F5344CB8AC3E}">
        <p14:creationId xmlns:p14="http://schemas.microsoft.com/office/powerpoint/2010/main" val="3838643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solidFill>
                  <a:schemeClr val="accent5">
                    <a:lumMod val="50000"/>
                  </a:schemeClr>
                </a:solidFill>
              </a:rPr>
              <a:t>Income Approach </a:t>
            </a:r>
            <a:endParaRPr lang="en-US" dirty="0">
              <a:solidFill>
                <a:schemeClr val="accent5">
                  <a:lumMod val="50000"/>
                </a:schemeClr>
              </a:solidFill>
            </a:endParaRPr>
          </a:p>
        </p:txBody>
      </p:sp>
      <p:sp>
        <p:nvSpPr>
          <p:cNvPr id="3" name="Content Placeholder 2"/>
          <p:cNvSpPr>
            <a:spLocks noGrp="1"/>
          </p:cNvSpPr>
          <p:nvPr>
            <p:ph sz="quarter" idx="1"/>
          </p:nvPr>
        </p:nvSpPr>
        <p:spPr>
          <a:xfrm>
            <a:off x="381000" y="838200"/>
            <a:ext cx="8229600" cy="4525963"/>
          </a:xfrm>
        </p:spPr>
        <p:txBody>
          <a:bodyPr>
            <a:normAutofit/>
          </a:bodyPr>
          <a:lstStyle/>
          <a:p>
            <a:r>
              <a:rPr lang="en-US" sz="1800" dirty="0" smtClean="0">
                <a:solidFill>
                  <a:schemeClr val="accent5">
                    <a:lumMod val="75000"/>
                  </a:schemeClr>
                </a:solidFill>
              </a:rPr>
              <a:t>It is one of the three major groups of methologies called  Valuation approaches used by appraisers. It is particularly common in commercial real estate appraisal and in business appraisal. </a:t>
            </a:r>
          </a:p>
          <a:p>
            <a:r>
              <a:rPr lang="en-US" sz="1800" dirty="0" smtClean="0">
                <a:solidFill>
                  <a:schemeClr val="accent5">
                    <a:lumMod val="75000"/>
                  </a:schemeClr>
                </a:solidFill>
              </a:rPr>
              <a:t>Areal estate appraisal method that allows investors to estimate the value of the property based on the income product.</a:t>
            </a:r>
          </a:p>
          <a:p>
            <a:endParaRPr lang="en-US" sz="1800" dirty="0">
              <a:solidFill>
                <a:schemeClr val="accent5">
                  <a:lumMod val="75000"/>
                </a:schemeClr>
              </a:solidFill>
            </a:endParaRPr>
          </a:p>
          <a:p>
            <a:endParaRPr lang="en-US" sz="1800" dirty="0" smtClean="0">
              <a:solidFill>
                <a:schemeClr val="accent5">
                  <a:lumMod val="75000"/>
                </a:schemeClr>
              </a:solidFill>
            </a:endParaRPr>
          </a:p>
          <a:p>
            <a:r>
              <a:rPr lang="en-US" sz="1800" dirty="0" smtClean="0">
                <a:solidFill>
                  <a:schemeClr val="accent5">
                    <a:lumMod val="75000"/>
                  </a:schemeClr>
                </a:solidFill>
              </a:rPr>
              <a:t>Example: -Suppose an economy’s entire out put is cars and trucks.</a:t>
            </a:r>
          </a:p>
          <a:p>
            <a:pPr marL="0" indent="0">
              <a:buNone/>
            </a:pPr>
            <a:r>
              <a:rPr lang="en-US" sz="1800" dirty="0">
                <a:solidFill>
                  <a:schemeClr val="accent5">
                    <a:lumMod val="75000"/>
                  </a:schemeClr>
                </a:solidFill>
              </a:rPr>
              <a:t>	</a:t>
            </a:r>
            <a:r>
              <a:rPr lang="en-US" sz="1800" dirty="0" smtClean="0">
                <a:solidFill>
                  <a:schemeClr val="accent5">
                    <a:lumMod val="75000"/>
                  </a:schemeClr>
                </a:solidFill>
              </a:rPr>
              <a:t>-All employed citizens, therefore, would work in the car and truck industry, or for it’s 	supplies.</a:t>
            </a:r>
          </a:p>
          <a:p>
            <a:pPr marL="0" indent="0">
              <a:buNone/>
            </a:pPr>
            <a:r>
              <a:rPr lang="en-US" sz="1800" dirty="0">
                <a:solidFill>
                  <a:schemeClr val="accent5">
                    <a:lumMod val="75000"/>
                  </a:schemeClr>
                </a:solidFill>
              </a:rPr>
              <a:t>	</a:t>
            </a:r>
            <a:r>
              <a:rPr lang="en-US" sz="1800" dirty="0" smtClean="0">
                <a:solidFill>
                  <a:schemeClr val="accent5">
                    <a:lumMod val="75000"/>
                  </a:schemeClr>
                </a:solidFill>
              </a:rPr>
              <a:t>-The combined selling price of all the cars and trucks reflects the money paid to all the 	people who helped build the vehicle s.</a:t>
            </a:r>
          </a:p>
          <a:p>
            <a:pPr marL="0" indent="0">
              <a:buNone/>
            </a:pPr>
            <a:r>
              <a:rPr lang="en-US" sz="1800" dirty="0">
                <a:solidFill>
                  <a:schemeClr val="accent5">
                    <a:lumMod val="75000"/>
                  </a:schemeClr>
                </a:solidFill>
              </a:rPr>
              <a:t>	</a:t>
            </a:r>
            <a:r>
              <a:rPr lang="en-US" sz="1800" dirty="0" smtClean="0">
                <a:solidFill>
                  <a:schemeClr val="accent5">
                    <a:lumMod val="75000"/>
                  </a:schemeClr>
                </a:solidFill>
              </a:rPr>
              <a:t>- The economy’s GDP for this year, then, is the sum of the income of all it’s working 	citizens, or $350,000.</a:t>
            </a:r>
            <a:endParaRPr lang="en-US" sz="1800" dirty="0">
              <a:solidFill>
                <a:schemeClr val="accent5">
                  <a:lumMod val="75000"/>
                </a:schemeClr>
              </a:solidFill>
            </a:endParaRPr>
          </a:p>
        </p:txBody>
      </p:sp>
    </p:spTree>
    <p:extLst>
      <p:ext uri="{BB962C8B-B14F-4D97-AF65-F5344CB8AC3E}">
        <p14:creationId xmlns:p14="http://schemas.microsoft.com/office/powerpoint/2010/main" val="3410461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rPr>
              <a:t>Conclusion</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solidFill>
                  <a:schemeClr val="accent5">
                    <a:lumMod val="75000"/>
                  </a:schemeClr>
                </a:solidFill>
              </a:rPr>
              <a:t>In conclusion, GDP results of </a:t>
            </a:r>
            <a:r>
              <a:rPr lang="en-US" dirty="0">
                <a:solidFill>
                  <a:schemeClr val="accent5">
                    <a:lumMod val="75000"/>
                  </a:schemeClr>
                </a:solidFill>
              </a:rPr>
              <a:t>final goods and services produced in a country in a given year</a:t>
            </a:r>
            <a:r>
              <a:rPr lang="en-US" dirty="0" smtClean="0">
                <a:solidFill>
                  <a:schemeClr val="accent5">
                    <a:lumMod val="75000"/>
                  </a:schemeClr>
                </a:solidFill>
              </a:rPr>
              <a:t> . Included in GDP are for example houses that are made in the U.S and the extra things; the intermediate things that do not include in GDP.</a:t>
            </a:r>
          </a:p>
        </p:txBody>
      </p:sp>
    </p:spTree>
    <p:extLst>
      <p:ext uri="{BB962C8B-B14F-4D97-AF65-F5344CB8AC3E}">
        <p14:creationId xmlns:p14="http://schemas.microsoft.com/office/powerpoint/2010/main" val="1639847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542</TotalTime>
  <Words>272</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GDP</vt:lpstr>
      <vt:lpstr>What is GDP? (Gross Domestic Product)</vt:lpstr>
      <vt:lpstr>Included in GDP</vt:lpstr>
      <vt:lpstr>Not included in GDP</vt:lpstr>
      <vt:lpstr>Income Approach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about  GDP</dc:title>
  <dc:creator>Susan Chu</dc:creator>
  <cp:lastModifiedBy>Susan Chu</cp:lastModifiedBy>
  <cp:revision>18</cp:revision>
  <dcterms:created xsi:type="dcterms:W3CDTF">2014-03-12T21:22:07Z</dcterms:created>
  <dcterms:modified xsi:type="dcterms:W3CDTF">2014-03-14T08:19:25Z</dcterms:modified>
</cp:coreProperties>
</file>